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tanislas Pedebearn"/>
  <p:cmAuthor clrIdx="1" id="1" initials="" lastIdx="1" name="Sireesha Kula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DA2CB1-2256-48AB-B565-F8D65868DDF0}">
  <a:tblStyle styleId="{0CDA2CB1-2256-48AB-B565-F8D65868D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4284A67-EF88-4FF2-9C6E-95E52B812B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commentAuthors" Target="commentAuthors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1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1-26T09:34:11.329">
    <p:pos x="6000" y="0"/>
    <p:text>It can be a good Idea to show beginning stage diagrams and SRS ?</p:text>
  </p:cm>
  <p:cm authorId="1" idx="1" dt="2018-11-26T09:34:11.329">
    <p:pos x="6000" y="100"/>
    <p:text>Yes we can show them separate, not included in the slides I think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5e5a6bd9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5e5a6bd9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5b854eb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5b854eb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e5a6b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e5a6b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60f54cf1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60f54cf1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have you interacted with the client? (How many meetings, how did you prepare, etc.) Did the client provide detailed requirements or did you start from a high-level idea and defined the initial backlog jointly? Did you have to negotiate the project scope and how did you establish the priority of different features?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5a6bd9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5a6bd9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routines for communication and synchronization in the group (e.g. weekly meetings on fixed days, and what will you do in those meetings)?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e5a6bd9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e5a6bd9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0f54cf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0f54cf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0f54cf1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0f54cf1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0f54cf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0f54cf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in the initial backlog?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537875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53787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in the initial backlog?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0f54cf1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0f54cf1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in the initial backlog?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e5a6bd9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e5a6bd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roles and responsibilities in your group? Do you have any particular roles which may be specific for your project?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e5a6b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e5a6b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9228" l="0" r="0" t="0"/>
          <a:stretch/>
        </p:blipFill>
        <p:spPr>
          <a:xfrm>
            <a:off x="0" y="975750"/>
            <a:ext cx="9143999" cy="416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32930" l="0" r="0" t="0"/>
          <a:stretch/>
        </p:blipFill>
        <p:spPr>
          <a:xfrm>
            <a:off x="0" y="1325750"/>
            <a:ext cx="9144000" cy="3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-26575"/>
            <a:ext cx="9144000" cy="25983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73550" y="62585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Boda Boda - 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Motorcycle taxis in East Africa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9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78775" y="1107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RISK MANAGEMENT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627600" y="750100"/>
            <a:ext cx="56412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Creating a Risk Management Plan is a critical step</a:t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Possible risks</a:t>
            </a:r>
            <a:r>
              <a:rPr lang="fr" sz="1800">
                <a:solidFill>
                  <a:schemeClr val="dk1"/>
                </a:solidFill>
              </a:rPr>
              <a:t>: </a:t>
            </a:r>
            <a:endParaRPr sz="1800">
              <a:solidFill>
                <a:schemeClr val="dk1"/>
              </a:solidFill>
            </a:endParaRPr>
          </a:p>
          <a:p>
            <a:pPr indent="-2603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Data loss</a:t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603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Misinterpretation of client requests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603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Missing the internal scheduled deliverables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730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603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Lack of communication within team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730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603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Estimation of resources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681100" y="4671650"/>
            <a:ext cx="4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10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78775" y="1107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WORK DISTRIBUTION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34300" y="1529425"/>
            <a:ext cx="5526900" cy="29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Main points of work distribution are: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60350" lvl="0" marL="73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/>
              <a:t>Equal amount of work 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60350" lvl="0" marL="73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/>
              <a:t>Job in his area of expertise </a:t>
            </a:r>
            <a:endParaRPr sz="1800"/>
          </a:p>
          <a:p>
            <a:pPr indent="0" lvl="0" marL="73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60350" lvl="0" marL="73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/>
              <a:t>Reasonable amount of time to complete it</a:t>
            </a:r>
            <a:endParaRPr sz="1800"/>
          </a:p>
          <a:p>
            <a:pPr indent="0" lvl="0" marL="73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60350" lvl="0" marL="73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lang="fr" sz="1800"/>
              <a:t>Tasks can be completed in :</a:t>
            </a:r>
            <a:endParaRPr sz="1800"/>
          </a:p>
          <a:p>
            <a:pPr indent="-263525" lvl="1" marL="993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Sequential way </a:t>
            </a:r>
            <a:endParaRPr sz="1800"/>
          </a:p>
          <a:p>
            <a:pPr indent="-263525" lvl="1" marL="993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Parallel way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64" name="Google Shape;164;p23"/>
          <p:cNvGraphicFramePr/>
          <p:nvPr/>
        </p:nvGraphicFramePr>
        <p:xfrm>
          <a:off x="5849925" y="149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{64284A67-EF88-4FF2-9C6E-95E52B812B2D}</a:tableStyleId>
              </a:tblPr>
              <a:tblGrid>
                <a:gridCol w="1756175"/>
                <a:gridCol w="10750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Project plan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22 november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Design description V1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6 december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Product V1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6 december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Project report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17 January 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Design description V2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17 January 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Product V2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17 January 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65" name="Google Shape;165;p23"/>
          <p:cNvGraphicFramePr/>
          <p:nvPr/>
        </p:nvGraphicFramePr>
        <p:xfrm>
          <a:off x="5849925" y="354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{64284A67-EF88-4FF2-9C6E-95E52B812B2D}</a:tableStyleId>
              </a:tblPr>
              <a:tblGrid>
                <a:gridCol w="1756175"/>
                <a:gridCol w="10750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Project plan and requirement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28 november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Preliminary design and implementation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12 december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Final presentation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16 january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66" name="Google Shape;166;p23"/>
          <p:cNvSpPr txBox="1"/>
          <p:nvPr/>
        </p:nvSpPr>
        <p:spPr>
          <a:xfrm>
            <a:off x="234300" y="847572"/>
            <a:ext cx="85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>
                <a:solidFill>
                  <a:schemeClr val="dk1"/>
                </a:solidFill>
              </a:rPr>
              <a:t>Divided by knowledge of the members and all members are equal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8568400" y="4671650"/>
            <a:ext cx="58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11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78775" y="110700"/>
            <a:ext cx="676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CLIENT INTERACTION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45400" y="1039200"/>
            <a:ext cx="8223000" cy="4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First interaction by email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Meetings are organised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Requirements, implementation and design will primarily be discussed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If any question or </a:t>
            </a:r>
            <a:r>
              <a:rPr lang="fr" sz="2000"/>
              <a:t>design</a:t>
            </a:r>
            <a:r>
              <a:rPr lang="fr" sz="2000"/>
              <a:t> / implementation problems -&gt; we can task about it with her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We check if the client is </a:t>
            </a:r>
            <a:r>
              <a:rPr lang="fr" sz="2000"/>
              <a:t>satisfied</a:t>
            </a:r>
            <a:r>
              <a:rPr lang="fr" sz="2000"/>
              <a:t> each week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536575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2000">
                <a:latin typeface="Georgia"/>
                <a:ea typeface="Georgia"/>
                <a:cs typeface="Georgia"/>
                <a:sym typeface="Georgia"/>
              </a:rPr>
            </a:b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8681350" y="4671650"/>
            <a:ext cx="4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12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78775" y="1107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MEETINGS</a:t>
            </a: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02450" y="810600"/>
            <a:ext cx="85230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273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Georgia"/>
              <a:buChar char="●"/>
            </a:pPr>
            <a:r>
              <a:rPr lang="fr" sz="1800"/>
              <a:t>Meetings when necessary i.e. not on any fixed days.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Georgia"/>
              <a:buChar char="●"/>
            </a:pPr>
            <a:r>
              <a:rPr lang="fr" sz="1800"/>
              <a:t>Discuss &amp; Prioritize the tasks to be completed. 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Georgia"/>
              <a:buChar char="●"/>
            </a:pPr>
            <a:r>
              <a:rPr lang="fr" sz="1800"/>
              <a:t>Divide the tasks and responsible persons.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Georgia"/>
              <a:buChar char="●"/>
            </a:pPr>
            <a:r>
              <a:rPr lang="fr" sz="1800"/>
              <a:t>Decide internal deadlines for completing the tasks.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Georgia"/>
              <a:buChar char="●"/>
            </a:pPr>
            <a:r>
              <a:rPr lang="fr" sz="1800"/>
              <a:t>If something is unclear or is of high priority the group will try to schedule a live meeting, so the solutions of the problems can be discussed and implemented as fast as possible.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0" y="-26575"/>
            <a:ext cx="9144000" cy="4500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7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2770050" y="1662875"/>
            <a:ext cx="3603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QUESTIONS ?</a:t>
            </a: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 rot="-1033892">
            <a:off x="457139" y="1587223"/>
            <a:ext cx="912455" cy="12729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? </a:t>
            </a:r>
            <a:endParaRPr sz="9600">
              <a:solidFill>
                <a:srgbClr val="E6913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 rot="930017">
            <a:off x="6525202" y="132837"/>
            <a:ext cx="2355159" cy="4181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? </a:t>
            </a:r>
            <a:endParaRPr sz="30000">
              <a:solidFill>
                <a:srgbClr val="E6913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 rot="268170">
            <a:off x="1809403" y="186345"/>
            <a:ext cx="912375" cy="127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? </a:t>
            </a:r>
            <a:endParaRPr sz="9600">
              <a:solidFill>
                <a:srgbClr val="E6913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8775" y="110700"/>
            <a:ext cx="4295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26250" y="658200"/>
            <a:ext cx="8523000" cy="4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During this presentation :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INTRODUCTION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Initial backlog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Functional requirements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Non-Functional requirements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Roles &amp; Responsibilities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Work Organization</a:t>
            </a:r>
            <a:endParaRPr sz="2000"/>
          </a:p>
          <a:p>
            <a:pPr indent="-26352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2000"/>
              <a:t>Work Distribution</a:t>
            </a:r>
            <a:endParaRPr sz="2000"/>
          </a:p>
          <a:p>
            <a:pPr indent="-27622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2000"/>
              <a:buFont typeface="Georgia"/>
              <a:buChar char="●"/>
            </a:pPr>
            <a:r>
              <a:rPr lang="fr" sz="2000"/>
              <a:t>Client Interaction</a:t>
            </a:r>
            <a:endParaRPr sz="2000"/>
          </a:p>
          <a:p>
            <a:pPr indent="-27622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2000"/>
              <a:buFont typeface="Georgia"/>
              <a:buChar char="●"/>
            </a:pPr>
            <a:r>
              <a:rPr lang="fr" sz="2000"/>
              <a:t>Meetings</a:t>
            </a:r>
            <a:endParaRPr sz="2000"/>
          </a:p>
          <a:p>
            <a:pPr indent="0" lvl="0" marL="1600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2000"/>
            </a:b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8775" y="110700"/>
            <a:ext cx="676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INTRODUCTION : Client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78650" y="810600"/>
            <a:ext cx="8523000" cy="4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Client : OKAPI finance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63525" lvl="1" marL="5365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Bank the unbanked by providing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2" marL="809625" rtl="0" algn="l"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Providing financial inclusion</a:t>
            </a:r>
            <a:endParaRPr sz="1800"/>
          </a:p>
          <a:p>
            <a:pPr indent="-298450" lvl="2" marL="809625" rtl="0" algn="l"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Increasing access to financial services</a:t>
            </a:r>
            <a:endParaRPr sz="1800"/>
          </a:p>
          <a:p>
            <a:pPr indent="-298450" lvl="2" marL="809625" rtl="0" algn="l"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Minimizing transaction charges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3525" lvl="1" marL="5365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Global money transfer company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2" marL="809625" rtl="0" algn="l"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Offering affordable cash transfer services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589" y="1185064"/>
            <a:ext cx="2461938" cy="246193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1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3192">
            <a:off x="6420160" y="2152846"/>
            <a:ext cx="2472600" cy="253440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3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8775" y="110700"/>
            <a:ext cx="676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INTRODUCTION : Product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59225" y="810600"/>
            <a:ext cx="7574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BodaBoda : Mobile phone application in East Africa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: </a:t>
            </a:r>
            <a:r>
              <a:rPr i="1" lang="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Matching motorcycle taxi drivers and customers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700"/>
              <a:buFont typeface="Georgia"/>
              <a:buChar char="●"/>
            </a:pPr>
            <a:r>
              <a:rPr b="1" lang="fr" sz="1700"/>
              <a:t>Customer</a:t>
            </a:r>
            <a:r>
              <a:rPr b="1" lang="fr" sz="1700"/>
              <a:t> :</a:t>
            </a:r>
            <a:endParaRPr b="1"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Customers could find the closest free driver</a:t>
            </a:r>
            <a:endParaRPr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Find cheapest price</a:t>
            </a:r>
            <a:endParaRPr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Know who is willing to drive them to their destination</a:t>
            </a:r>
            <a:endParaRPr b="1" sz="1700"/>
          </a:p>
          <a:p>
            <a:pPr indent="-25400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700"/>
              <a:buFont typeface="Georgia"/>
              <a:buChar char="●"/>
            </a:pPr>
            <a:r>
              <a:rPr b="1" lang="fr" sz="1700"/>
              <a:t>Driver : </a:t>
            </a:r>
            <a:endParaRPr b="1"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Driver could state that they are free</a:t>
            </a:r>
            <a:endParaRPr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Accept a request</a:t>
            </a:r>
            <a:endParaRPr b="1" sz="1700"/>
          </a:p>
          <a:p>
            <a:pPr indent="-25400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700"/>
              <a:buFont typeface="Georgia"/>
              <a:buChar char="●"/>
            </a:pPr>
            <a:r>
              <a:rPr b="1" lang="fr" sz="1700"/>
              <a:t>App :</a:t>
            </a:r>
            <a:endParaRPr b="1"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Track the driven distance</a:t>
            </a:r>
            <a:endParaRPr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Calculate a price</a:t>
            </a:r>
            <a:endParaRPr sz="1700"/>
          </a:p>
          <a:p>
            <a:pPr indent="-257175" lvl="1" marL="9937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700"/>
              <a:buFont typeface="Georgia"/>
              <a:buChar char="●"/>
            </a:pPr>
            <a:r>
              <a:rPr lang="fr" sz="1700"/>
              <a:t>Handle the payment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125" y="3369999"/>
            <a:ext cx="1562749" cy="15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4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8775" y="110700"/>
            <a:ext cx="676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INITIAL BACKLOG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92400" y="892900"/>
            <a:ext cx="8355600" cy="4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Requirements - </a:t>
            </a:r>
            <a:r>
              <a:rPr lang="fr" sz="1800"/>
              <a:t>The overall requirements (SRS) of the project</a:t>
            </a:r>
            <a:endParaRPr sz="1800"/>
          </a:p>
          <a:p>
            <a:pPr indent="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Georgia"/>
              <a:buChar char="●"/>
            </a:pPr>
            <a:r>
              <a:rPr b="1" lang="fr" sz="1800"/>
              <a:t>Diagrams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Beginning stage : Diagrams that will help the group and stakeholders to understand the functionality of the system.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Later stages :</a:t>
            </a:r>
            <a:endParaRPr sz="1800"/>
          </a:p>
          <a:p>
            <a:pPr indent="-298450" lvl="2" marL="809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More Activity diagrams</a:t>
            </a:r>
            <a:endParaRPr sz="1800"/>
          </a:p>
          <a:p>
            <a:pPr indent="-298450" lvl="2" marL="809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Class diagrams</a:t>
            </a:r>
            <a:endParaRPr sz="1800"/>
          </a:p>
          <a:p>
            <a:pPr indent="-298450" lvl="2" marL="809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66"/>
              </a:buClr>
              <a:buSzPts val="1800"/>
              <a:buFont typeface="Georgia"/>
              <a:buChar char="●"/>
            </a:pPr>
            <a:r>
              <a:rPr lang="fr" sz="1800"/>
              <a:t>Sequence diagrams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536575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2000">
                <a:latin typeface="Georgia"/>
                <a:ea typeface="Georgia"/>
                <a:cs typeface="Georgia"/>
                <a:sym typeface="Georgia"/>
              </a:rPr>
            </a:b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5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8775" y="186900"/>
            <a:ext cx="9065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FUNCTIONAL REQUIREMENTS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4113" y="868850"/>
            <a:ext cx="38493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Guest</a:t>
            </a:r>
            <a:endParaRPr b="1"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Account registration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Login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Customer</a:t>
            </a:r>
            <a:endParaRPr b="1"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Modify account information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Request a trip</a:t>
            </a:r>
            <a:endParaRPr sz="1800"/>
          </a:p>
          <a:p>
            <a:pPr indent="-263525" lvl="1" marL="5365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>
                <a:solidFill>
                  <a:schemeClr val="dk1"/>
                </a:solidFill>
              </a:rPr>
              <a:t>Pay for a trip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Canceling a trip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See payment verification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Become a driver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536575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1800">
                <a:latin typeface="Georgia"/>
                <a:ea typeface="Georgia"/>
                <a:cs typeface="Georgia"/>
                <a:sym typeface="Georgia"/>
              </a:rPr>
            </a:b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087738" y="886800"/>
            <a:ext cx="47205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Driver</a:t>
            </a:r>
            <a:endParaRPr b="1" sz="1800"/>
          </a:p>
          <a:p>
            <a:pPr indent="-263525" lvl="1" marL="5365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dk1"/>
                </a:solidFill>
              </a:rPr>
              <a:t>Modify account information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Change to availability status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Accept ride requests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Navigate to the customer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Set a mileage price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Set a fee price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Initiate the ride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End the ride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Georgia"/>
              <a:buChar char="●"/>
            </a:pPr>
            <a:r>
              <a:rPr lang="fr" sz="1800"/>
              <a:t>See payment verification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536575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1800">
                <a:latin typeface="Georgia"/>
                <a:ea typeface="Georgia"/>
                <a:cs typeface="Georgia"/>
                <a:sym typeface="Georgia"/>
              </a:rPr>
            </a:b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946046">
            <a:off x="6226400" y="8342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6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78775" y="186900"/>
            <a:ext cx="9065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NON-FUNCTIONAL REQUIREMENTS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92400" y="740500"/>
            <a:ext cx="51984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Performance</a:t>
            </a:r>
            <a:endParaRPr b="1"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Support of multiple users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At least 98% uptime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Security</a:t>
            </a:r>
            <a:endParaRPr b="1"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Encrypt the user passwords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Encrypt the user payment information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Verifying user permission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Verifying user login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03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1800"/>
              <a:buFont typeface="Arial"/>
              <a:buChar char="●"/>
            </a:pPr>
            <a:r>
              <a:rPr b="1" lang="fr" sz="1800"/>
              <a:t>Software Quality Attributes</a:t>
            </a:r>
            <a:endParaRPr b="1"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Reliability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Usability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Long battery life</a:t>
            </a:r>
            <a:endParaRPr sz="1800"/>
          </a:p>
          <a:p>
            <a:pPr indent="-263525" lvl="1" marL="536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1800"/>
              <a:buFont typeface="Arial"/>
              <a:buChar char="●"/>
            </a:pPr>
            <a:r>
              <a:rPr lang="fr" sz="1800"/>
              <a:t>Maintainability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536575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1800">
                <a:latin typeface="Georgia"/>
                <a:ea typeface="Georgia"/>
                <a:cs typeface="Georgia"/>
                <a:sym typeface="Georgia"/>
              </a:rPr>
            </a:b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69192">
            <a:off x="7113750" y="2191338"/>
            <a:ext cx="1594274" cy="15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 rot="1371044">
            <a:off x="5320087" y="3382655"/>
            <a:ext cx="1524626" cy="152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7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8775" y="1107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ROLES &amp; RESPONSIBILITIES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29" name="Google Shape;129;p20"/>
          <p:cNvGraphicFramePr/>
          <p:nvPr/>
        </p:nvGraphicFramePr>
        <p:xfrm>
          <a:off x="356925" y="105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{0CDA2CB1-2256-48AB-B565-F8D65868DDF0}</a:tableStyleId>
              </a:tblPr>
              <a:tblGrid>
                <a:gridCol w="2810050"/>
                <a:gridCol w="3554375"/>
                <a:gridCol w="20657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ADDRESS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SPECIFICITY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Aleksandar acimovic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acimovic.alek@gmail.com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Project Manager, Developer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Zacharias Leo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zlo16001@student.mdh.se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Worktime tracker, Developer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Jonathan Major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jmr16009@student.mdh.se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Trello responsible, Developer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Chingiz Esenbaev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tjv15001@student.mdh.se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Presentation responsible, Developer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Linus </a:t>
                      </a:r>
                      <a:r>
                        <a:rPr lang="fr"/>
                        <a:t>Sens Ingels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lis16001@student.mdh.se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Client communication, Developer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Stanislas Pedebearn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spn18013@student.mdh.se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Template creator, </a:t>
                      </a:r>
                      <a:r>
                        <a:rPr lang="fr" sz="1000">
                          <a:solidFill>
                            <a:schemeClr val="dk1"/>
                          </a:solidFill>
                        </a:rPr>
                        <a:t>Developer </a:t>
                      </a:r>
                      <a:r>
                        <a:rPr lang="fr" sz="1000"/>
                        <a:t>Presentation assistant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Sireesha Kumari KulaR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ski18005@student.mdh.se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Developer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8</a:t>
            </a:r>
            <a:endParaRPr b="1" sz="1800">
              <a:solidFill>
                <a:srgbClr val="E69138"/>
              </a:solidFill>
            </a:endParaRPr>
          </a:p>
        </p:txBody>
      </p:sp>
      <p:pic>
        <p:nvPicPr>
          <p:cNvPr descr="https://www.adwisemedia.se/wp-content/uploads/2015/07/Slack-logo.png" id="135" name="Google Shape;135;p21"/>
          <p:cNvPicPr preferRelativeResize="0"/>
          <p:nvPr/>
        </p:nvPicPr>
        <p:blipFill rotWithShape="1">
          <a:blip r:embed="rId3">
            <a:alphaModFix/>
          </a:blip>
          <a:srcRect b="41658" l="21464" r="16046" t="11909"/>
          <a:stretch/>
        </p:blipFill>
        <p:spPr>
          <a:xfrm>
            <a:off x="2550000" y="1246325"/>
            <a:ext cx="2457250" cy="182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resultat för overleaf logo"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988" y="2777080"/>
            <a:ext cx="2336475" cy="233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:image/png;base64,iVBORw0KGgoAAAANSUhEUgAAAOAAAADgCAMAAAAt85rTAAAAgVBMVEX///8AAADIyMj5+fnp6en39/fu7u6lpaXm5ubj4+Pr6+vf39+7u7v8/Pzy8vLNzc20tLTAwMB6eno1NTU6OjotLS1JSUlBQUFiYmJra2sXFxcRERFYWFiXl5fU1NRdXV2GhoaOjo6BgYEnJycdHR1OTk6ioqKurq5zc3NpaWmMjIyEEGxwAAALUElEQVR4nO1d63ayOhCtUusFxTvWKipVq/b9H/CUWpFbyJ6QZHLW+va/riUlG0LmPvPy8g//gGA06Pu7cXs6nbbb453fe+NekCZ4u2H3cAuPrTJOq1s8GY4D7iUqw293b8sKYiWi58OkPeBeLQ2DcXdf9dJqMP+c+tzLxtBpzxYbGrkHlreJ6yQH0xvxzRWxinceNwsRBpPtqRm7vxe5bo+4uZThjdda2N0xjxzbq3680Mfujv20w80qRXuvm90v5lGPm1kCb3g2Qi/B5rrjphd0te/NPPZtzkPV6zYUCghWUzZ+Q8Nv74Etz0Ydm/v2Srj2rdPr3+zRS3CwbHVEdun94GNokd5ubp3fD/avluh5Mw56Cb6s8Jty0fvBwoKKemXk1zL/EncaTQY1hEaPU/uHZwXMaTaDFTe3O9aG+LW5iaWYGxEYXW5aWYz182M+PYvoaqb3ZlGzxjDTys9HXNSWcdbosxmzS78qrLT5+905PvOYa7ISOZXPeiy1mPpDbho12LSb85twk6hHY4Yuv79fNNylrp4vT5wamYhj7uUDWDaQFjvuxUNYKFuIPSflexmhYjhxxOI7U8G7GsEt97pxRCr8Yu5VU6DgFXZeAOZBFoc+94qpIB6lnmKqCx8WNILv3OulI6bwu8j+2ykMbb7jxXp2lfosCZ9hX/KvNvef7S42JMnq68+FJtOLN7i8l0n4527wJmY3c3jJ5CDIfgw7hKXhsZwCP7qEesiU8BHlHbyx7AJQGkpNpGPxCv9TB58CwpItKxddUB6xJ3URVihGHd1hmW2V7/pDdhW0SWPpzSvdBKOuRt/pudo1f1BbWh6ACiO6dKIpLWghWqZcfVzKvcFyH/1ZeO2odqN+HOercLsNF8tjnQw9XYT/35OurfUt4wfEkOqiyH5JMm7O18/oMh4EQdDxvNEPvE7n54+33fAr/iynrX/WvQPgK5CI+wGgn9QfxpPUDbDZzqLpIKgXv8FbO7o+5cyiPi4G5Hec6+8n/4xbLUkWZ5Cs4niLdhJqGXhv7e9t8mhjSWohEqOsff6QkSRd7zTyFfxAg3Es1SYRL+ai7iEhUc4Tfe3a8Iq8gJrYKOQmXNnjUwaywKV4+0C514ouLD1AFih2QWF++k+bhIqAVvghSsLArDupKDUJzMoWGPdgIML9N9g6VlsVoOmqN72BCGyJ1coW6ii82iaVBbjGeZW+h2b6OC8mEkzKl/ZgL5l9WikgQS94CzF6LSdBPCBbMinljooUjJVvUn9tin3xUkIwXmyQGgeeDr8p2jwEFy6jICR40wsqN37EpH5tBnTwRRaDMaRsV7aPkLTKvHFJCseT4jg6QcoZz2lcxHwRJn5vpEWespY9zS/NdozSAj1Z/xWp0pHxFCWt8/C8ThYPzEHs9zWPDiXqunxeR0qZZO3EQDosnucoJVCrIQW1CSinRSrrAZd/igMftzsIoiI1KQh6aCn2aR2U8+LhuSC8dr6a9hSEaPLjc8Lf+paV2h0BTvDPQTrCr3CiCcoXvNy/jxA3k1md2ik8aag+xT2+hevoBoraVICfGfcFw1KQmO9mDLDr6U8Swj+v8MXxAK5l/P2mYCNkY6sTgRSw4D6Rfu2CjLjDg/NVkl/DmrYzO/TlZY2uOdG3v8Hfbuz3dBEC3nVJRgKaK+jKGZoAzihPjlH0t6bK85WAOsluBEXNoU8Q984cCeYHe4uzLGDtC9dEXTpjCPozXoJcGTRlA+ybeYPFYMjNKYcealHsYOuqFHBjhYceo23YA+CUlMC9EBMsfavFnFxRBqqeXOBfsub/lIEuO4LfNVvMrBpo+5cYVnr+pwQPSJ73L1hz8MpACc5e0FLyAzelPFCCV3m5TPoonAJ6yNzgzIz/qRzcwuagG07fB2BN5gwT5AzslvGGup228BZ1S9nuo8vewwTnTg0RgM2ld/gUPTnj9k0AG7w3WA665bKAO4Vd8SQuR0JLd8ABpgMsMd3yqsGu7QgPnjmlysCv5YI/C5cEYQAnYE/g0ARS/2sNeMLTkJDn7dAxirdbHBPy1Gw2m5cAT073CQ/DIXsCT6sMCNt5zk0rBayJJq57Qia7Mx8h3lArCdLjBHV3RlYGPswjySvAa3pY684y6OAtCRNfICHT24lUNVJP3iR/Hs9tszTQQgrCuJkkoZLQAm8pvbcNEPIpf9vJUXrgOWEy4brXXwkL4fc3Zm6/IJQhhdQLWg74LShth+8pv0iLlQccCKJRxgrcU8xJjTbZBwST+irf+xuTOm2yv0JKl7pHZxhSG0bmdBlS4/1H2B32WiRg9nBTlppasLR29oxF2NTBLA/VktjulvGcoXVuf9Yh0Tra8RkVlCrsVtbRCXvW7mBLmSEOtnpWAlJnEij17W4OYj/aTcbPiRfL3MFy0FAnP20bXMvhvSAJswTZYAp9bob1vCByv+RN9rQf0Qcv2D1p3uiD8/J1LApjPVcWR3GrTEbKO+KVZp/YqncdUQy6B06FBoBKU59vVl7iVKl5cDGcSfCtZREZz73wFTuVF93wlI45WSy7Rin2VWf+lo0e5Zbu84uxuarK9KpUkepj5hztBq/t7qFWCh1jI9+i32Bo5bHioVf5ArZpm97+oW4Pb25tzQHuYNpoSkCVtlxl9maF5Wv9fpl/7rRt1dfxrFnb9VLTsQSdKv9orvdIW3LX5XrSb3rkjHrjeN94oFV1yktVRVe+2Wog/yrCazTuq9n83sDvXvUMU60Og1UmnxRm+mJlbcukhbjfgz/LQW83+V6HVKNNCJGeXCnsT/kOOQStcA6PlaOEUxCIYu1BtW9mllsozBDnp3tKszgdRHSfXB4eqtSRUhaIXqF6iAPRnsjqypm3mPwl2vwa5/8cam4jjMNk615GiNpKbZugbxTZpvbTED7I7AtBjEdyLFjF5qtEfSKBOO8pu2L5JqVXWSCTLhDUDiuoe5AfGekt9zArdF9TtxxId+4I3fjZr0oWM1Up2dbzFcq3jnjt2c9QUvmrEiYVHuEkAIab2EzJHk/1OqNS2p6O8VuIy30gvDqr4tU+742Stq1hqjGWVy7WDLMqQqeGoVqlGt6LSggwvi4Uhrk8oI54L6tVINQ9MgxoTCgQiqT8ExKWnygm7ZHDKwXg2pMwFlMIuZTnZCV4V/V4N5WEBJeJSLkvTaGcFp/6+5d6tlfcjB/puYrSbcoFTMFkdl7Nl8vFeX3o+o18a82swgPpXqJucpWZ98m4to6nOFI8A1o6SwHU1AjRZ2gyY7TRdGqy6BUckSYTnehx5icUtHuBmDNYRtiAoJJgEiTKmitCUyeoFk8fVPspzSU6KRNU/W4E5r2xUlBVguqVjYJjbW8o5qlIsEkBvED0LsyUwCgSbFQzJtKnjcTm1Qg2zPWIBf92PmyuuRShRLCx2BK62VaR7iIKFYIa0gJrPLKL74lfepGjYKy4fxUIakl7jOvvcdp+R1H3MhwOJ90omiVmOSGu1Iygprpp8ih2WwS15ZJRA5SWCGqsKSYaMlYIfmgtUaH5LG0QXGqubuhRElcsENxrF8Me2qfTCkEjef/4YWqcoKG2GnCChWGCS2MVcH2wGlZRhwMJvhvMUPWwEJdRgoZLNqZIvpVBgivj3RgCIERijqCVqqmptBrPFMHQUjONQPYlGiJosWBqVx+iN0LwardJwaVunyrmqNcRDK230QhicWqSdoLzi34PkByvwk9RM8HTF1fPOl8QdNZK8BRxtpeork1RJFhldB5Z6SXoxeUiAMXzrjx+Zt41VjZEQNAt6OArRW24mDMeOjCQ8w/jWfZIVXY2Zy3OY+RID7A/dIap7G/QkSX1GqyZx/1W4vUr8dssGlnbUbJLw4lDrUwL0HAmuHCs/IND+A9TNrd59P8F9gAAAABJRU5ErkJggg=="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802" y="2659679"/>
            <a:ext cx="2336475" cy="233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262" y="1034932"/>
            <a:ext cx="1670774" cy="17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4375" y="107638"/>
            <a:ext cx="647275" cy="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78775" y="1107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WORK </a:t>
            </a: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ORGANIZATION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5347" y="714141"/>
            <a:ext cx="1790527" cy="194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687" y="2266525"/>
            <a:ext cx="1670775" cy="16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392400" y="1034925"/>
            <a:ext cx="3116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b="1" lang="fr" sz="2000"/>
              <a:t>Weekly meetings</a:t>
            </a:r>
            <a:endParaRPr b="1" sz="2000"/>
          </a:p>
          <a:p>
            <a:pPr indent="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b="1" lang="fr" sz="2000"/>
              <a:t>Time reporting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4771" y="3294246"/>
            <a:ext cx="1551174" cy="15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